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5" r:id="rId5"/>
    <p:sldId id="276" r:id="rId6"/>
    <p:sldId id="262" r:id="rId7"/>
    <p:sldId id="257" r:id="rId8"/>
    <p:sldId id="258" r:id="rId9"/>
    <p:sldId id="259" r:id="rId10"/>
    <p:sldId id="266" r:id="rId11"/>
    <p:sldId id="268" r:id="rId12"/>
    <p:sldId id="271" r:id="rId13"/>
    <p:sldId id="270" r:id="rId14"/>
    <p:sldId id="275" r:id="rId15"/>
    <p:sldId id="272" r:id="rId16"/>
    <p:sldId id="274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8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94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57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86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3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74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40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5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61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1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6877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936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8899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770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659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47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29BD-8353-4105-B616-13E1F0120652}" type="datetimeFigureOut">
              <a:rPr lang="ru-RU" smtClean="0"/>
              <a:pPr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F2D55C-296D-47BD-A8B4-2B587ED0B0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54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3057" y="147484"/>
            <a:ext cx="8632724" cy="38198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Государственное бюджетное комплексное учреждение Архангельской области общего типа </a:t>
            </a:r>
            <a:br>
              <a:rPr lang="ru-RU" sz="2400" b="1" dirty="0" smtClean="0"/>
            </a:br>
            <a:r>
              <a:rPr lang="ru-RU" sz="2400" b="1" dirty="0" smtClean="0"/>
              <a:t>«Архангельский центр социальной помощи семье и детям»</a:t>
            </a:r>
            <a:r>
              <a:rPr lang="en-US" sz="2400" b="1" dirty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2168" y="3569109"/>
            <a:ext cx="9114503" cy="2964427"/>
          </a:xfrm>
        </p:spPr>
        <p:txBody>
          <a:bodyPr>
            <a:normAutofit lnSpcReduction="10000"/>
          </a:bodyPr>
          <a:lstStyle/>
          <a:p>
            <a:endParaRPr lang="ru-RU" b="1" dirty="0" smtClean="0"/>
          </a:p>
          <a:p>
            <a:pPr algn="ctr"/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Номинация «Защита и надежность»</a:t>
            </a:r>
            <a:endParaRPr lang="ru-RU" sz="3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2000" b="1" dirty="0" smtClean="0">
                <a:latin typeface="+mj-lt"/>
              </a:rPr>
              <a:t>Город Архангельск</a:t>
            </a:r>
            <a:endParaRPr lang="ru-RU" sz="2000" b="1" dirty="0">
              <a:latin typeface="+mj-lt"/>
            </a:endParaRPr>
          </a:p>
          <a:p>
            <a:pPr algn="ctr"/>
            <a:r>
              <a:rPr lang="ru-RU" sz="2000" b="1" dirty="0" smtClean="0">
                <a:latin typeface="+mj-lt"/>
              </a:rPr>
              <a:t>. </a:t>
            </a:r>
            <a:endParaRPr lang="ru-RU" sz="2000" b="1" dirty="0">
              <a:latin typeface="+mj-lt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1672" y="0"/>
            <a:ext cx="1520328" cy="13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9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465" y="304054"/>
            <a:ext cx="9438967" cy="340687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Организация работы муниципальной группы оперативного реагирования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по </a:t>
            </a:r>
            <a:r>
              <a:rPr lang="ru-RU" sz="3200" b="1" dirty="0"/>
              <a:t>случаю суицида, суицидальной попытки, несуицидального самоповреждающего поведения несовершеннолетних на территории муниципального образования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«</a:t>
            </a:r>
            <a:r>
              <a:rPr lang="ru-RU" sz="3200" b="1" dirty="0"/>
              <a:t>Город Архангельск»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719484"/>
            <a:ext cx="8596668" cy="213851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/>
              <a:t>Краткое </a:t>
            </a:r>
            <a:r>
              <a:rPr lang="ru-RU" sz="2800" dirty="0" smtClean="0"/>
              <a:t>название технологии: </a:t>
            </a:r>
          </a:p>
          <a:p>
            <a:pPr marL="0" indent="0" algn="ctr">
              <a:buNone/>
            </a:pPr>
            <a:r>
              <a:rPr lang="ru-RU" sz="2800" b="1" dirty="0" smtClean="0"/>
              <a:t>«Организация </a:t>
            </a:r>
            <a:r>
              <a:rPr lang="ru-RU" sz="2800" b="1" dirty="0"/>
              <a:t>работы МГОР </a:t>
            </a:r>
            <a:endParaRPr lang="ru-RU" sz="2800" b="1" dirty="0" smtClean="0"/>
          </a:p>
          <a:p>
            <a:pPr marL="0" indent="0" algn="ctr">
              <a:buNone/>
            </a:pPr>
            <a:r>
              <a:rPr lang="ru-RU" sz="2800" b="1" dirty="0" smtClean="0"/>
              <a:t>в </a:t>
            </a:r>
            <a:r>
              <a:rPr lang="ru-RU" sz="2800" b="1" dirty="0"/>
              <a:t>городе Архангельск»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627" y="904568"/>
            <a:ext cx="9076812" cy="6248399"/>
          </a:xfrm>
        </p:spPr>
        <p:txBody>
          <a:bodyPr>
            <a:noAutofit/>
          </a:bodyPr>
          <a:lstStyle/>
          <a:p>
            <a:pPr indent="0" algn="just">
              <a:spcBef>
                <a:spcPts val="0"/>
              </a:spcBef>
              <a:buNone/>
            </a:pPr>
            <a:r>
              <a:rPr lang="ru-RU" sz="2800" dirty="0" smtClean="0"/>
              <a:t>07.08.2017 комиссией по делам несовершеннолетних и защите их прав при </a:t>
            </a:r>
            <a:r>
              <a:rPr lang="ru-RU" sz="2800" dirty="0"/>
              <a:t>Правительстве Архангельской области был утвержден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межведомственного взаимодействия по профилактике суицидов, суицидальных попыток и несуицидального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самоповреждающего </a:t>
            </a:r>
          </a:p>
          <a:p>
            <a:pPr indent="0" algn="just">
              <a:spcBef>
                <a:spcPts val="0"/>
              </a:spcBef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поведения несовершеннолетних</a:t>
            </a:r>
            <a:r>
              <a:rPr lang="ru-RU" sz="2800" dirty="0" smtClean="0"/>
              <a:t> </a:t>
            </a:r>
          </a:p>
          <a:p>
            <a:pPr indent="0" algn="just">
              <a:spcBef>
                <a:spcPts val="0"/>
              </a:spcBef>
              <a:buNone/>
            </a:pPr>
            <a:r>
              <a:rPr lang="ru-RU" sz="2800" dirty="0" smtClean="0"/>
              <a:t>(</a:t>
            </a:r>
            <a:r>
              <a:rPr lang="ru-RU" sz="2800" dirty="0"/>
              <a:t>с изменениями и </a:t>
            </a:r>
            <a:r>
              <a:rPr lang="ru-RU" sz="2800" dirty="0" smtClean="0"/>
              <a:t>дополнениями </a:t>
            </a:r>
          </a:p>
          <a:p>
            <a:pPr indent="0" algn="just">
              <a:spcBef>
                <a:spcPts val="0"/>
              </a:spcBef>
              <a:buNone/>
            </a:pPr>
            <a:r>
              <a:rPr lang="ru-RU" sz="2800" dirty="0" smtClean="0"/>
              <a:t>от </a:t>
            </a:r>
            <a:r>
              <a:rPr lang="ru-RU" sz="2800" dirty="0"/>
              <a:t>27.11.2019</a:t>
            </a:r>
            <a:r>
              <a:rPr lang="ru-RU" sz="2800" dirty="0" smtClean="0"/>
              <a:t>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146" y="3483078"/>
            <a:ext cx="2756306" cy="228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5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62" y="4218039"/>
            <a:ext cx="4513663" cy="263996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597" y="958646"/>
            <a:ext cx="9174589" cy="53094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 группа оперативного реагирования (МГОР) </a:t>
            </a:r>
            <a:r>
              <a:rPr lang="ru-RU" sz="2800" dirty="0"/>
              <a:t>- рабочая группа, состоящая из специалистов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здравоохранения</a:t>
            </a:r>
            <a:r>
              <a:rPr lang="ru-RU" sz="2800" dirty="0"/>
              <a:t>,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</a:t>
            </a:r>
            <a:r>
              <a:rPr lang="ru-RU" sz="2800" dirty="0"/>
              <a:t>,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 социального обслуживания</a:t>
            </a:r>
            <a:r>
              <a:rPr lang="ru-RU" sz="2800" dirty="0"/>
              <a:t>,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органов опеки и попечительства</a:t>
            </a:r>
            <a:r>
              <a:rPr lang="ru-RU" sz="2800" dirty="0"/>
              <a:t>,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правоохранительных органов</a:t>
            </a:r>
            <a:r>
              <a:rPr lang="ru-RU" sz="2800" dirty="0"/>
              <a:t> с целью оказания комплексной помощи подростку с суицидальным поведением и его окружению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2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345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Краткое описание организации работы  МГОР в городе Архангельске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59347" y="1456015"/>
            <a:ext cx="6106924" cy="1998456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На заседании МГОР обобщается информация о несовершеннолетнем, его семье, ближайшем окружении, занятости. Оценивается уровень суицидального риска.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9347" y="3476230"/>
            <a:ext cx="9041983" cy="3119472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По результатам полученной информации принимается решение о назначении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куратора случая</a:t>
            </a:r>
            <a:r>
              <a:rPr lang="ru-RU" sz="2400" dirty="0"/>
              <a:t>, который организует работу с несовершеннолетним и его семьей, оказывает содействие в получении психологической помощи и в решении сопутствующих проблем, отслеживает изменения жизненной ситуации несовершеннолетнего, разрабатывается план работы.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004" y="1268361"/>
            <a:ext cx="2802326" cy="22663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62" y="4336025"/>
            <a:ext cx="3605981" cy="24039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893" y="45153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Краткое описание организации работы  МГОР в городе Архангельске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174" y="1772335"/>
            <a:ext cx="8745793" cy="3374851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По итогам работы (через 3 – 6 месяцев) собирается итоговое заседание МГОР, на котором подводятся итоги и принимается решение о завершении работы по факту суицидальной попытки или несуицидального самоповреждающего поведения несовершеннолетнего, либо о внесении изменений в действующий план и продолжении работы.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761" y="175106"/>
            <a:ext cx="9485671" cy="155216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Цель организации работы МГОР </a:t>
            </a:r>
            <a:br>
              <a:rPr lang="ru-RU" sz="3200" b="1" dirty="0" smtClean="0"/>
            </a:br>
            <a:r>
              <a:rPr lang="ru-RU" sz="3200" b="1" dirty="0" smtClean="0"/>
              <a:t>в городе Архангельске: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5182" y="1511707"/>
            <a:ext cx="8791269" cy="317090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/>
              <a:t>организация качественного межведомственного взаимодействия органов и учреждений системы профилактики безнадзорности и семейного неблагополучия несовершеннолетних для оказания комплексной помощи </a:t>
            </a:r>
            <a:r>
              <a:rPr lang="ru-RU" sz="2800" dirty="0"/>
              <a:t>в </a:t>
            </a:r>
            <a:r>
              <a:rPr lang="ru-RU" sz="2800" dirty="0" smtClean="0"/>
              <a:t>случае </a:t>
            </a:r>
            <a:r>
              <a:rPr lang="ru-RU" sz="2800" dirty="0"/>
              <a:t>суицида, суицидальной попытки, несуицидального самоповреждающего </a:t>
            </a:r>
            <a:r>
              <a:rPr lang="ru-RU" sz="2800" dirty="0" smtClean="0"/>
              <a:t>поведения детей и подростков</a:t>
            </a:r>
            <a:endParaRPr lang="ru-RU" sz="2800" dirty="0"/>
          </a:p>
          <a:p>
            <a:pPr marL="0" indent="0" algn="just">
              <a:buNone/>
            </a:pPr>
            <a:endParaRPr lang="ru-RU" sz="2800" dirty="0" smtClean="0"/>
          </a:p>
          <a:p>
            <a:pPr marL="0" indent="0" algn="just">
              <a:buNone/>
            </a:pPr>
            <a:endParaRPr lang="ru-RU" sz="2800" dirty="0" smtClean="0"/>
          </a:p>
          <a:p>
            <a:pPr marL="0" indent="0" algn="just">
              <a:buNone/>
            </a:pPr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118" y="4510287"/>
            <a:ext cx="3650592" cy="235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96" y="395832"/>
            <a:ext cx="2444708" cy="20423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645" y="763385"/>
            <a:ext cx="9760251" cy="130723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Задачи организации работы </a:t>
            </a:r>
            <a:r>
              <a:rPr lang="ru-RU" sz="3200" b="1" dirty="0"/>
              <a:t>МГОР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в </a:t>
            </a:r>
            <a:r>
              <a:rPr lang="ru-RU" sz="3200" b="1" dirty="0"/>
              <a:t>городе </a:t>
            </a:r>
            <a:r>
              <a:rPr lang="ru-RU" sz="3200" b="1" dirty="0" smtClean="0"/>
              <a:t>Архангельск: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38169"/>
            <a:ext cx="9129250" cy="42870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dirty="0" smtClean="0"/>
              <a:t>своевременное оказание комплексной помощи несовершеннолетнему, его семье и ближайшему окружению в случае суицида, суицидальной попытки, несуицидального самоповреждающего поведения</a:t>
            </a:r>
          </a:p>
          <a:p>
            <a:pPr algn="just"/>
            <a:r>
              <a:rPr lang="ru-RU" sz="2800" dirty="0" smtClean="0"/>
              <a:t>снижение числа повторных попыток суицида среди несовершеннолетних;</a:t>
            </a:r>
          </a:p>
          <a:p>
            <a:pPr algn="just"/>
            <a:r>
              <a:rPr lang="ru-RU" sz="2800" dirty="0" smtClean="0"/>
              <a:t>формирование позитивных жизненных установок у несовершеннолетних;</a:t>
            </a:r>
          </a:p>
          <a:p>
            <a:pPr algn="just"/>
            <a:r>
              <a:rPr lang="ru-RU" sz="2800" dirty="0" smtClean="0"/>
              <a:t>научение конструктивным методам эмоциональной стабилизации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9" y="1990257"/>
            <a:ext cx="3333136" cy="29873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6941" y="511322"/>
            <a:ext cx="6091084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Целевая аудитория: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924" y="1356851"/>
            <a:ext cx="8849032" cy="4719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smtClean="0"/>
              <a:t>						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Семьи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несовершеннолетними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детьми</a:t>
            </a:r>
            <a:r>
              <a:rPr lang="ru-RU" sz="2800" dirty="0"/>
              <a:t>, где был выявлен факт </a:t>
            </a:r>
            <a:r>
              <a:rPr lang="ru-RU" sz="2800" dirty="0" smtClean="0"/>
              <a:t>							завершенного </a:t>
            </a:r>
            <a:r>
              <a:rPr lang="ru-RU" sz="2800" dirty="0"/>
              <a:t>суицида, </a:t>
            </a:r>
            <a:r>
              <a:rPr lang="ru-RU" sz="2800" dirty="0" smtClean="0"/>
              <a:t>										суицидальной 													попытки </a:t>
            </a:r>
            <a:r>
              <a:rPr lang="ru-RU" sz="2800" dirty="0"/>
              <a:t>или несуицидального </a:t>
            </a:r>
            <a:r>
              <a:rPr lang="ru-RU" sz="2800" dirty="0" smtClean="0"/>
              <a:t>							самоповреждающего </a:t>
            </a:r>
            <a:r>
              <a:rPr lang="ru-RU" sz="2800" dirty="0"/>
              <a:t>поведения </a:t>
            </a:r>
            <a:r>
              <a:rPr lang="ru-RU" sz="2800" dirty="0" smtClean="0"/>
              <a:t>							несовершеннолетнего</a:t>
            </a:r>
            <a:r>
              <a:rPr lang="ru-RU" sz="2800" dirty="0"/>
              <a:t>, а также </a:t>
            </a:r>
            <a:r>
              <a:rPr lang="ru-RU" sz="2800" dirty="0" smtClean="0"/>
              <a:t>							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ближайшее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окружение 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	несовершеннолетнего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/>
              <a:t>(учебная 							группа </a:t>
            </a:r>
            <a:r>
              <a:rPr lang="ru-RU" sz="2800" dirty="0"/>
              <a:t>/ класс, друзья).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3423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5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134" y="4651888"/>
            <a:ext cx="2227891" cy="2206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86000" cy="2286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076" y="15400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Содержание работы МГОР </a:t>
            </a:r>
            <a:br>
              <a:rPr lang="ru-RU" sz="3200" b="1" dirty="0" smtClean="0"/>
            </a:br>
            <a:r>
              <a:rPr lang="ru-RU" sz="3200" b="1" dirty="0" smtClean="0"/>
              <a:t>в городе Архангельске: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9063" y="2277745"/>
            <a:ext cx="8596668" cy="36068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/>
              <a:t>Информация о фактах суицида, суицидальных попыток, несуицидального самоповреждающего поведения поступает руководителю </a:t>
            </a:r>
            <a:r>
              <a:rPr lang="ru-RU" sz="3200" dirty="0" smtClean="0"/>
              <a:t>МГОР из </a:t>
            </a:r>
            <a:r>
              <a:rPr lang="ru-RU" sz="3200" dirty="0"/>
              <a:t>органов и учреждений системы </a:t>
            </a:r>
            <a:r>
              <a:rPr lang="ru-RU" sz="3200" dirty="0" smtClean="0"/>
              <a:t>профилактики.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6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08154"/>
            <a:ext cx="8596668" cy="110940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Содержание работы МГОР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в </a:t>
            </a:r>
            <a:r>
              <a:rPr lang="ru-RU" sz="3200" b="1" dirty="0"/>
              <a:t>городе Архангельске: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723" y="1637071"/>
            <a:ext cx="4668193" cy="881624"/>
          </a:xfrm>
        </p:spPr>
        <p:txBody>
          <a:bodyPr/>
          <a:lstStyle/>
          <a:p>
            <a:pPr algn="ctr"/>
            <a:r>
              <a:rPr lang="ru-RU" dirty="0"/>
              <a:t>В случае </a:t>
            </a:r>
            <a:r>
              <a:rPr lang="ru-RU" dirty="0" smtClean="0"/>
              <a:t>завершенного </a:t>
            </a:r>
            <a:r>
              <a:rPr lang="ru-RU" dirty="0"/>
              <a:t>суицида: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7987" y="2525850"/>
            <a:ext cx="4743382" cy="4214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000" dirty="0"/>
              <a:t>Руководитель МГОР в течение первых суток организует экстренное заседание </a:t>
            </a:r>
            <a:r>
              <a:rPr lang="ru-RU" sz="2000" dirty="0" smtClean="0"/>
              <a:t>МГОР;</a:t>
            </a:r>
          </a:p>
          <a:p>
            <a:pPr algn="just"/>
            <a:r>
              <a:rPr lang="ru-RU" sz="2000" dirty="0"/>
              <a:t>Определяются необходимые меры по оказанию психологической, социальной, медицинской помощи членам семьи несовершеннолетнего и его ближайшему </a:t>
            </a:r>
            <a:r>
              <a:rPr lang="ru-RU" sz="2000" dirty="0" smtClean="0"/>
              <a:t>окружению;</a:t>
            </a:r>
          </a:p>
          <a:p>
            <a:pPr algn="just"/>
            <a:r>
              <a:rPr lang="ru-RU" sz="2000" dirty="0"/>
              <a:t>Принимается решение о проведении в образовательной организации, в которой произошёл суицид, процедуры </a:t>
            </a:r>
            <a:r>
              <a:rPr lang="ru-RU" sz="2000" dirty="0" err="1"/>
              <a:t>дебрифинга</a:t>
            </a:r>
            <a:r>
              <a:rPr lang="ru-RU" sz="2000" dirty="0"/>
              <a:t>, родительского собрания и занятия с педагогическим коллективом. 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74876" y="1061884"/>
            <a:ext cx="4847550" cy="1799303"/>
          </a:xfrm>
        </p:spPr>
        <p:txBody>
          <a:bodyPr/>
          <a:lstStyle/>
          <a:p>
            <a:pPr algn="ctr"/>
            <a:r>
              <a:rPr lang="ru-RU" dirty="0"/>
              <a:t>В случае суицидальной попытки, несуицидального самоповреждающего поведения 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918916" y="2525851"/>
            <a:ext cx="5050994" cy="421416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 течение 2 рабочих дней встреча с несовершеннолетним и его законным представителем с целью оценки жизненной ситуации, эмоционального состояния, суицидального риска </a:t>
            </a:r>
            <a:r>
              <a:rPr lang="ru-RU" dirty="0" smtClean="0"/>
              <a:t>несовершеннолетнего;</a:t>
            </a:r>
          </a:p>
          <a:p>
            <a:pPr algn="just"/>
            <a:r>
              <a:rPr lang="ru-RU" dirty="0"/>
              <a:t>Руководитель МГОР в течение 2 рабочих дней после встречи с семьей организует заседание МГОР, на котором решается вопрос об оказании  комплексной помощи несовершеннолетнему, назначается куратор случая из членов </a:t>
            </a:r>
            <a:r>
              <a:rPr lang="ru-RU" dirty="0" smtClean="0"/>
              <a:t>МГОР;</a:t>
            </a:r>
          </a:p>
          <a:p>
            <a:pPr algn="just"/>
            <a:r>
              <a:rPr lang="ru-RU" dirty="0"/>
              <a:t>Анализ эффективности проведенной работы на итоговом заседании МГОР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5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7" t="-1843" r="14899"/>
          <a:stretch/>
        </p:blipFill>
        <p:spPr>
          <a:xfrm>
            <a:off x="7868379" y="1574655"/>
            <a:ext cx="1799646" cy="37642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690" y="103239"/>
            <a:ext cx="7430454" cy="8406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Задачи куратора случая: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961" y="693174"/>
            <a:ext cx="7622183" cy="61648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взаимодействие </a:t>
            </a:r>
            <a:r>
              <a:rPr lang="ru-RU" dirty="0"/>
              <a:t>со специалистами всех органов и учреждений системы профилактики безнадзорности и правонарушений несовершеннолетних и социальным окружением несовершеннолетнего.</a:t>
            </a:r>
          </a:p>
          <a:p>
            <a:pPr algn="just"/>
            <a:r>
              <a:rPr lang="ru-RU" dirty="0" smtClean="0"/>
              <a:t>организация </a:t>
            </a:r>
            <a:r>
              <a:rPr lang="ru-RU" dirty="0"/>
              <a:t>комплексной помощи в соответствии с планом  ИПР.</a:t>
            </a:r>
          </a:p>
          <a:p>
            <a:pPr algn="just"/>
            <a:r>
              <a:rPr lang="ru-RU" dirty="0" smtClean="0"/>
              <a:t>способствует </a:t>
            </a:r>
            <a:r>
              <a:rPr lang="ru-RU" dirty="0"/>
              <a:t>занятости подопечного через вовлечение его в различные мероприятия (социальные, досуговые, спортивные) и трудовую деятельность.</a:t>
            </a:r>
          </a:p>
          <a:p>
            <a:pPr algn="just"/>
            <a:r>
              <a:rPr lang="ru-RU" dirty="0" smtClean="0"/>
              <a:t>информирование </a:t>
            </a:r>
            <a:r>
              <a:rPr lang="ru-RU" dirty="0"/>
              <a:t>несовершеннолетнего о местах и возможностях получения необходимой помощи для разрешения трудной жизненной ситуации.</a:t>
            </a:r>
          </a:p>
          <a:p>
            <a:pPr algn="just"/>
            <a:r>
              <a:rPr lang="ru-RU" dirty="0" smtClean="0"/>
              <a:t>реагирование </a:t>
            </a:r>
            <a:r>
              <a:rPr lang="ru-RU" dirty="0"/>
              <a:t>на сигналы от других субъектов профилактики;</a:t>
            </a:r>
          </a:p>
          <a:p>
            <a:pPr algn="just"/>
            <a:r>
              <a:rPr lang="ru-RU" dirty="0" smtClean="0"/>
              <a:t>наблюдение </a:t>
            </a:r>
            <a:r>
              <a:rPr lang="ru-RU" dirty="0"/>
              <a:t>за поведением и эмоциональным состоянием несовершеннолетнего;</a:t>
            </a:r>
          </a:p>
          <a:p>
            <a:pPr algn="just"/>
            <a:r>
              <a:rPr lang="ru-RU" dirty="0" smtClean="0"/>
              <a:t>при </a:t>
            </a:r>
            <a:r>
              <a:rPr lang="ru-RU" dirty="0"/>
              <a:t>ухудшении ситуации либо при подозрении на угрозу повторной суицидальной попытки – определение уровня риска;</a:t>
            </a:r>
          </a:p>
          <a:p>
            <a:pPr algn="just"/>
            <a:r>
              <a:rPr lang="ru-RU" dirty="0" smtClean="0"/>
              <a:t>в </a:t>
            </a:r>
            <a:r>
              <a:rPr lang="ru-RU" dirty="0"/>
              <a:t>случае выявления повторного факта суицидального поведения, уведомление руководителя муниципальной группы оперативного реагирования;</a:t>
            </a:r>
          </a:p>
          <a:p>
            <a:pPr algn="just"/>
            <a:r>
              <a:rPr lang="ru-RU" dirty="0" smtClean="0"/>
              <a:t>в </a:t>
            </a:r>
            <a:r>
              <a:rPr lang="ru-RU" dirty="0"/>
              <a:t>течение 10 дней с моменты регистрации факта руководитель МГОР направляет  анализ случая в Центр «Надежда»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3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139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Результаты реализации работы МГОР в городе Архангельске за 2019 год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532193"/>
            <a:ext cx="9204085" cy="51340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За 2019 год в ГБКУ АО «Архангельский ЦСПСиД» поступило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121 сигнал </a:t>
            </a:r>
            <a:r>
              <a:rPr lang="ru-RU" sz="2400" dirty="0" smtClean="0"/>
              <a:t>о суициде, попытке суицида или несуицидальном самоповреждающем поведении 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104 несовершеннолетних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r>
              <a:rPr lang="ru-RU" sz="2400" dirty="0" smtClean="0"/>
              <a:t>		- 66 сигналов о первичной суицидальной попытке или 		самоповреждающем поведении;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	- 17 сигналов </a:t>
            </a:r>
            <a:r>
              <a:rPr lang="ru-RU" sz="2400" dirty="0"/>
              <a:t>о </a:t>
            </a:r>
            <a:r>
              <a:rPr lang="ru-RU" sz="2400" dirty="0" smtClean="0"/>
              <a:t>повторной суицидальной </a:t>
            </a:r>
            <a:r>
              <a:rPr lang="ru-RU" sz="2400" dirty="0"/>
              <a:t>попытке </a:t>
            </a:r>
            <a:r>
              <a:rPr lang="ru-RU" sz="2400" dirty="0" smtClean="0"/>
              <a:t>или </a:t>
            </a:r>
            <a:r>
              <a:rPr lang="ru-RU" sz="2400" dirty="0"/>
              <a:t>		</a:t>
            </a:r>
            <a:r>
              <a:rPr lang="ru-RU" sz="2400" dirty="0" smtClean="0"/>
              <a:t>	самоповреждающем поведении;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	- 20 сигналов о неоднократной суицидальной попытке 		или самоповреждающем 			поведении;</a:t>
            </a:r>
          </a:p>
          <a:p>
            <a:pPr marL="0" indent="0" algn="just">
              <a:buNone/>
            </a:pPr>
            <a:r>
              <a:rPr lang="ru-RU" sz="2400" dirty="0"/>
              <a:t>		</a:t>
            </a:r>
            <a:r>
              <a:rPr lang="ru-RU" sz="2400" dirty="0" smtClean="0"/>
              <a:t>- 1 сигнал о завершенном суициде;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	- 17 неподтвержденных сигналов</a:t>
            </a:r>
            <a:r>
              <a:rPr lang="ru-RU" sz="2400" dirty="0"/>
              <a:t>	</a:t>
            </a:r>
            <a:r>
              <a:rPr lang="ru-RU" sz="2400" dirty="0" smtClean="0"/>
              <a:t>	</a:t>
            </a:r>
          </a:p>
          <a:p>
            <a:pPr marL="0" indent="0" algn="just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7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6" y="18189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Результаты реализации работы МГОР в городе Архангельске за 2019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799060"/>
            <a:ext cx="6357647" cy="34822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Руководителем МГОР и специалистами ГБКУ АО «Архангельский ЦСПСиД» проведено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 встреч с несовершеннолетним и его законными руководителями</a:t>
            </a:r>
            <a:r>
              <a:rPr lang="ru-RU" sz="2400" dirty="0"/>
              <a:t>  с целью оценки жизненной ситуации, эмоционального состояния, суицидального риска несовершеннолетнего.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7334" y="5066891"/>
            <a:ext cx="8732137" cy="15780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Руководителем МГОР и специалистами ГБКУ АО «Архангельский ЦСПСиД» организовано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 совещаний МГОР.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981" y="1799059"/>
            <a:ext cx="2610464" cy="20303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9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90" y="4218040"/>
            <a:ext cx="2926785" cy="26399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189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Результаты реализации работы МГОР в городе Архангельске за 2019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353429"/>
            <a:ext cx="9499054" cy="53718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В работе групп принимали участие специалисты учреждений и органов системы профилактики (КДН и </a:t>
            </a:r>
            <a:r>
              <a:rPr lang="ru-RU" sz="2400" dirty="0" smtClean="0"/>
              <a:t>ЗП, ПДН территориальных ОП УМВД России, учреждений здравоохранения</a:t>
            </a:r>
            <a:r>
              <a:rPr lang="ru-RU" sz="2400" dirty="0"/>
              <a:t> </a:t>
            </a:r>
            <a:r>
              <a:rPr lang="ru-RU" sz="2400" dirty="0" smtClean="0"/>
              <a:t>и образования, территориальных отделов УВСОП ). </a:t>
            </a:r>
          </a:p>
          <a:p>
            <a:pPr marL="0" indent="0" algn="just">
              <a:buNone/>
            </a:pPr>
            <a:r>
              <a:rPr lang="ru-RU" sz="2400" dirty="0" smtClean="0"/>
              <a:t>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 случаях были назначены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кураторы</a:t>
            </a:r>
            <a:r>
              <a:rPr lang="ru-RU" sz="2400" dirty="0" smtClean="0"/>
              <a:t>:</a:t>
            </a:r>
          </a:p>
          <a:p>
            <a:pPr marL="0" indent="0" algn="just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- ГБКУ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«Архангельский ЦСПСиД» - 35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случаев</a:t>
            </a:r>
            <a:r>
              <a:rPr lang="ru-RU" sz="2400" dirty="0" smtClean="0"/>
              <a:t>;</a:t>
            </a:r>
          </a:p>
          <a:p>
            <a:pPr marL="0" indent="0" algn="just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- учреждения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образования –  38 случаев</a:t>
            </a:r>
            <a:r>
              <a:rPr lang="ru-RU" sz="2400" dirty="0"/>
              <a:t>;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- детский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 – 3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случая</a:t>
            </a:r>
            <a:r>
              <a:rPr lang="ru-RU" sz="2400" dirty="0"/>
              <a:t>;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			-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УВСОП – 3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7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1139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Результаты реализации работы МГОР в городе Архангельске за 2019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206" y="1342103"/>
            <a:ext cx="8875796" cy="53389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400" dirty="0"/>
              <a:t>Педагогами-психологами отделения зашиты прав детей от насилия ГБКУ АО «Архангельский ЦСПСиД» проведено:</a:t>
            </a:r>
          </a:p>
          <a:p>
            <a:pPr marL="0" indent="0" algn="just">
              <a:buNone/>
            </a:pPr>
            <a:r>
              <a:rPr lang="ru-RU" sz="2400" dirty="0"/>
              <a:t>	-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237 психологических консультаций </a:t>
            </a:r>
            <a:r>
              <a:rPr lang="ru-RU" sz="2400" dirty="0"/>
              <a:t>и 					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коррекционных занятий </a:t>
            </a:r>
            <a:r>
              <a:rPr lang="ru-RU" sz="2400" dirty="0"/>
              <a:t>с несовершеннолетним;</a:t>
            </a:r>
          </a:p>
          <a:p>
            <a:pPr marL="0" indent="0" algn="just">
              <a:buNone/>
            </a:pPr>
            <a:r>
              <a:rPr lang="ru-RU" sz="2400" dirty="0"/>
              <a:t>	-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209 бесед</a:t>
            </a:r>
            <a:r>
              <a:rPr lang="ru-RU" sz="2400" dirty="0"/>
              <a:t>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консультаций с родителями </a:t>
            </a:r>
            <a:r>
              <a:rPr lang="ru-RU" sz="2400" dirty="0"/>
              <a:t>				</a:t>
            </a:r>
            <a:r>
              <a:rPr lang="ru-RU" sz="2400" dirty="0" smtClean="0"/>
              <a:t>несовершеннолетних</a:t>
            </a:r>
          </a:p>
          <a:p>
            <a:pPr marL="0" indent="0" algn="just">
              <a:buNone/>
            </a:pPr>
            <a:r>
              <a:rPr lang="ru-RU" sz="2400" dirty="0" smtClean="0"/>
              <a:t>Результатом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психологического сопровождения</a:t>
            </a:r>
            <a:r>
              <a:rPr lang="ru-RU" sz="2400" dirty="0"/>
              <a:t> несовершеннолетних является: 	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	- устранение </a:t>
            </a:r>
            <a:r>
              <a:rPr lang="ru-RU" sz="2400" dirty="0"/>
              <a:t>причин суицидального и самоповреждающего 	поведения;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- научение </a:t>
            </a:r>
            <a:r>
              <a:rPr lang="ru-RU" sz="2400" dirty="0"/>
              <a:t>конструктивным методам эмоциональной </a:t>
            </a:r>
            <a:r>
              <a:rPr lang="ru-RU" sz="2400" dirty="0" smtClean="0"/>
              <a:t>	стабилизации;</a:t>
            </a:r>
          </a:p>
          <a:p>
            <a:pPr marL="0" indent="0" algn="just">
              <a:buNone/>
            </a:pPr>
            <a:r>
              <a:rPr lang="ru-RU" sz="2400" dirty="0" smtClean="0"/>
              <a:t>	- формирование </a:t>
            </a:r>
            <a:r>
              <a:rPr lang="ru-RU" sz="2400" dirty="0"/>
              <a:t>позитивных жизненных установок у детей и 	подростков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651" y="1722283"/>
            <a:ext cx="1881239" cy="18812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3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251" y="4177053"/>
            <a:ext cx="3386120" cy="22574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45" y="156186"/>
            <a:ext cx="6489291" cy="37562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8090" y="398207"/>
            <a:ext cx="8588203" cy="212357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СПАСИБО ЗА ВНИМАНИЕ!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12060" y="3947494"/>
            <a:ext cx="9294233" cy="459118"/>
          </a:xfrm>
        </p:spPr>
        <p:txBody>
          <a:bodyPr/>
          <a:lstStyle/>
          <a:p>
            <a:r>
              <a:rPr lang="ru-RU" sz="2200" b="1" dirty="0" smtClean="0"/>
              <a:t>  Отделение защиты прав детей от насилия</a:t>
            </a:r>
            <a:endParaRPr lang="ru-RU" sz="22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37156" y="4354895"/>
            <a:ext cx="8297332" cy="2455042"/>
          </a:xfrm>
        </p:spPr>
        <p:txBody>
          <a:bodyPr>
            <a:no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000" b="1" dirty="0" smtClean="0"/>
              <a:t>Наши координаты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ru-RU" sz="2000" dirty="0"/>
              <a:t>	 </a:t>
            </a:r>
            <a:r>
              <a:rPr lang="ru-RU" sz="2000" dirty="0" smtClean="0"/>
              <a:t>   г. Архангельск, ул. Кедрова, 36-22</a:t>
            </a:r>
            <a:endParaRPr lang="en-US" sz="2000" dirty="0" smtClean="0"/>
          </a:p>
          <a:p>
            <a:r>
              <a:rPr lang="ru-RU" sz="2000" dirty="0" smtClean="0"/>
              <a:t>	    69-38-00; 8-952-254-51-98</a:t>
            </a:r>
          </a:p>
          <a:p>
            <a:r>
              <a:rPr lang="ru-RU" sz="2000" dirty="0" smtClean="0"/>
              <a:t> </a:t>
            </a:r>
            <a:r>
              <a:rPr lang="en-US" sz="2000" dirty="0" smtClean="0"/>
              <a:t>	  </a:t>
            </a:r>
            <a:r>
              <a:rPr lang="ru-RU" sz="2000" dirty="0" smtClean="0"/>
              <a:t>  </a:t>
            </a:r>
            <a:r>
              <a:rPr lang="en-US" sz="2000" dirty="0" smtClean="0"/>
              <a:t>ozpdn@yandex.ru</a:t>
            </a:r>
          </a:p>
          <a:p>
            <a:r>
              <a:rPr lang="ru-RU" sz="2000" dirty="0" smtClean="0"/>
              <a:t> </a:t>
            </a:r>
            <a:r>
              <a:rPr lang="en-US" sz="2000" dirty="0" smtClean="0"/>
              <a:t>	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ru-RU" sz="2000" dirty="0" smtClean="0"/>
              <a:t>  </a:t>
            </a:r>
            <a:r>
              <a:rPr lang="en-US" sz="2000" dirty="0" smtClean="0"/>
              <a:t>https://vk.com/ozpdn2020arh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8" y="6122411"/>
            <a:ext cx="400664" cy="4006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8" y="5706912"/>
            <a:ext cx="400664" cy="3972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0" y="5205326"/>
            <a:ext cx="752380" cy="501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7868" y="0"/>
            <a:ext cx="1524132" cy="135342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78" y="4679840"/>
            <a:ext cx="400664" cy="52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1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727</TotalTime>
  <Words>792</Words>
  <Application>Microsoft Office PowerPoint</Application>
  <PresentationFormat>Произвольный</PresentationFormat>
  <Paragraphs>90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Аспект</vt:lpstr>
      <vt:lpstr>Государственное бюджетное комплексное учреждение Архангельской области общего типа  «Архангельский центр социальной помощи семье и детям»       </vt:lpstr>
      <vt:lpstr>Организация работы муниципальной группы оперативного реагирования  по случаю суицида, суицидальной попытки, несуицидального самоповреждающего поведения несовершеннолетних на территории муниципального образования  «Город Архангельск»  </vt:lpstr>
      <vt:lpstr>Презентация PowerPoint</vt:lpstr>
      <vt:lpstr>Презентация PowerPoint</vt:lpstr>
      <vt:lpstr>Краткое описание организации работы  МГОР в городе Архангельске</vt:lpstr>
      <vt:lpstr>Краткое описание организации работы  МГОР в городе Архангельске</vt:lpstr>
      <vt:lpstr>Цель организации работы МГОР  в городе Архангельске:  </vt:lpstr>
      <vt:lpstr>Задачи организации работы МГОР  в городе Архангельск: </vt:lpstr>
      <vt:lpstr>Целевая аудитория:</vt:lpstr>
      <vt:lpstr>Содержание работы МГОР  в городе Архангельске: </vt:lpstr>
      <vt:lpstr>Содержание работы МГОР  в городе Архангельске: </vt:lpstr>
      <vt:lpstr>Задачи куратора случая:</vt:lpstr>
      <vt:lpstr>Результаты реализации работы МГОР в городе Архангельске за 2019 год</vt:lpstr>
      <vt:lpstr>Результаты реализации работы МГОР в городе Архангельске за 2019 год</vt:lpstr>
      <vt:lpstr>Результаты реализации работы МГОР в городе Архангельске за 2019 год</vt:lpstr>
      <vt:lpstr>Результаты реализации работы МГОР в городе Архангельске за 2019 год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комплексное учреждение Архангельской области общего типа  «Архангельский центр социальной помощи семье и детям» </dc:title>
  <dc:creator>Пользователь Windows</dc:creator>
  <cp:lastModifiedBy>Митькина Татьяна Анатольевна</cp:lastModifiedBy>
  <cp:revision>55</cp:revision>
  <dcterms:created xsi:type="dcterms:W3CDTF">2020-06-02T06:15:35Z</dcterms:created>
  <dcterms:modified xsi:type="dcterms:W3CDTF">2022-05-11T12:22:55Z</dcterms:modified>
</cp:coreProperties>
</file>